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1" r:id="rId9"/>
    <p:sldId id="265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C67A2FC-CE8D-4F3F-A63B-AB881A4BC4EB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0BECE2B-0FDD-4B2F-893B-C26FFD1B846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Solving One-step Equations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Sections 3.5- 3.8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475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Pg</a:t>
            </a:r>
            <a:r>
              <a:rPr lang="en-US" dirty="0" smtClean="0"/>
              <a:t> 135 # 21-35</a:t>
            </a:r>
          </a:p>
          <a:p>
            <a:r>
              <a:rPr lang="en-US" dirty="0" err="1" smtClean="0"/>
              <a:t>Pg</a:t>
            </a:r>
            <a:r>
              <a:rPr lang="en-US" dirty="0" smtClean="0"/>
              <a:t> 142 # 24-38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814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for the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92D050"/>
                </a:solidFill>
              </a:rPr>
              <a:t>GOAL: </a:t>
            </a:r>
            <a:r>
              <a:rPr lang="en-US" dirty="0" smtClean="0"/>
              <a:t>To get the variable by itself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92D050"/>
                </a:solidFill>
              </a:rPr>
              <a:t>Steps: </a:t>
            </a:r>
          </a:p>
          <a:p>
            <a:pPr lvl="1"/>
            <a:r>
              <a:rPr lang="en-US" b="1" dirty="0" smtClean="0">
                <a:solidFill>
                  <a:srgbClr val="92D050"/>
                </a:solidFill>
              </a:rPr>
              <a:t>“</a:t>
            </a:r>
            <a:r>
              <a:rPr lang="en-US" dirty="0" smtClean="0">
                <a:solidFill>
                  <a:srgbClr val="00B0F0"/>
                </a:solidFill>
              </a:rPr>
              <a:t>Undo” by performing the opposite operation 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Follow the </a:t>
            </a:r>
            <a:r>
              <a:rPr lang="en-US" u="sng" dirty="0" smtClean="0">
                <a:solidFill>
                  <a:srgbClr val="00B0F0"/>
                </a:solidFill>
              </a:rPr>
              <a:t>REVERSE </a:t>
            </a:r>
            <a:r>
              <a:rPr lang="en-US" dirty="0" smtClean="0">
                <a:solidFill>
                  <a:srgbClr val="00B0F0"/>
                </a:solidFill>
              </a:rPr>
              <a:t>of the order of operations</a:t>
            </a:r>
            <a:endParaRPr lang="en-US" dirty="0">
              <a:solidFill>
                <a:srgbClr val="00B0F0"/>
              </a:solidFill>
            </a:endParaRPr>
          </a:p>
          <a:p>
            <a:endParaRPr lang="en-US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728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Examples: Adding/Subtracting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/>
              <a:t>1.  x + 5 = 6			2.  x + 3 = -12</a:t>
            </a:r>
          </a:p>
          <a:p>
            <a:pPr marL="525780" indent="-457200">
              <a:buAutoNum type="arabicPeriod"/>
            </a:pPr>
            <a:endParaRPr lang="en-US" dirty="0" smtClean="0"/>
          </a:p>
          <a:p>
            <a:pPr marL="525780" indent="-457200">
              <a:buAutoNum type="arabicPeriod"/>
            </a:pPr>
            <a:endParaRPr lang="en-US" dirty="0"/>
          </a:p>
          <a:p>
            <a:pPr marL="525780" indent="-457200">
              <a:buAutoNum type="arabicPeriod"/>
            </a:pP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3.  6 = a + 4			4.  6 + b =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056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Examples: Adding/Subtracting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/>
              <a:t>5.  x </a:t>
            </a:r>
            <a:r>
              <a:rPr lang="en-US" dirty="0" smtClean="0"/>
              <a:t>– 6 </a:t>
            </a:r>
            <a:r>
              <a:rPr lang="en-US" dirty="0" smtClean="0"/>
              <a:t>= 7			6.  x – </a:t>
            </a:r>
            <a:r>
              <a:rPr lang="en-US" dirty="0" smtClean="0"/>
              <a:t>(- 4) </a:t>
            </a:r>
            <a:r>
              <a:rPr lang="en-US" dirty="0" smtClean="0"/>
              <a:t>=  12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7.  -4 = a – 7 		8.  13 = c </a:t>
            </a:r>
            <a:r>
              <a:rPr lang="en-US" dirty="0" smtClean="0"/>
              <a:t>– (- 3)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993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Pg</a:t>
            </a:r>
            <a:r>
              <a:rPr lang="en-US" dirty="0" smtClean="0"/>
              <a:t> </a:t>
            </a:r>
            <a:r>
              <a:rPr lang="en-US" dirty="0" smtClean="0"/>
              <a:t>135 # 4-12</a:t>
            </a:r>
          </a:p>
          <a:p>
            <a:pPr marL="6858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65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Examples: Multiplying/Dividing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/>
              <a:t>1.  3x = 6			2.  4x = 60</a:t>
            </a:r>
          </a:p>
          <a:p>
            <a:pPr marL="525780" indent="-457200">
              <a:buAutoNum type="arabicPeriod"/>
            </a:pPr>
            <a:endParaRPr lang="en-US" dirty="0"/>
          </a:p>
          <a:p>
            <a:pPr marL="525780" indent="-457200">
              <a:buAutoNum type="arabicPeriod"/>
            </a:pP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3.  -9b = -36			4.  34= -2x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914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Examples: Multiplying/Dividing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/>
              <a:t>5.				6.  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7.  				8.  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8440205"/>
              </p:ext>
            </p:extLst>
          </p:nvPr>
        </p:nvGraphicFramePr>
        <p:xfrm>
          <a:off x="1676400" y="2209800"/>
          <a:ext cx="762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3" imgW="380880" imgH="393480" progId="Equation.DSMT4">
                  <p:embed/>
                </p:oleObj>
              </mc:Choice>
              <mc:Fallback>
                <p:oleObj name="Equation" r:id="rId3" imgW="380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6400" y="2209800"/>
                        <a:ext cx="7620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1996005"/>
              </p:ext>
            </p:extLst>
          </p:nvPr>
        </p:nvGraphicFramePr>
        <p:xfrm>
          <a:off x="5099050" y="2209800"/>
          <a:ext cx="1004888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5" imgW="533160" imgH="393480" progId="Equation.DSMT4">
                  <p:embed/>
                </p:oleObj>
              </mc:Choice>
              <mc:Fallback>
                <p:oleObj name="Equation" r:id="rId5" imgW="533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99050" y="2209800"/>
                        <a:ext cx="1004888" cy="74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3963509"/>
              </p:ext>
            </p:extLst>
          </p:nvPr>
        </p:nvGraphicFramePr>
        <p:xfrm>
          <a:off x="1600200" y="3962399"/>
          <a:ext cx="914400" cy="766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7" imgW="469800" imgH="393480" progId="Equation.DSMT4">
                  <p:embed/>
                </p:oleObj>
              </mc:Choice>
              <mc:Fallback>
                <p:oleObj name="Equation" r:id="rId7" imgW="469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00200" y="3962399"/>
                        <a:ext cx="914400" cy="7661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6700021"/>
              </p:ext>
            </p:extLst>
          </p:nvPr>
        </p:nvGraphicFramePr>
        <p:xfrm>
          <a:off x="5181600" y="3962399"/>
          <a:ext cx="685800" cy="7330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9" imgW="368280" imgH="393480" progId="Equation.DSMT4">
                  <p:embed/>
                </p:oleObj>
              </mc:Choice>
              <mc:Fallback>
                <p:oleObj name="Equation" r:id="rId9" imgW="368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181600" y="3962399"/>
                        <a:ext cx="685800" cy="7330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3596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Classwork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Pg</a:t>
            </a:r>
            <a:r>
              <a:rPr lang="en-US" dirty="0" smtClean="0"/>
              <a:t> 141 # 4-13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670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Classwork -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Pg</a:t>
            </a:r>
            <a:r>
              <a:rPr lang="en-US" dirty="0" smtClean="0"/>
              <a:t> 135 # 13-20 – out loud</a:t>
            </a:r>
          </a:p>
          <a:p>
            <a:r>
              <a:rPr lang="en-US" dirty="0" err="1" smtClean="0"/>
              <a:t>Pg</a:t>
            </a:r>
            <a:r>
              <a:rPr lang="en-US" dirty="0" smtClean="0"/>
              <a:t> 135 # 42-44</a:t>
            </a:r>
          </a:p>
          <a:p>
            <a:r>
              <a:rPr lang="en-US" dirty="0" err="1" smtClean="0"/>
              <a:t>Pg</a:t>
            </a:r>
            <a:r>
              <a:rPr lang="en-US" dirty="0" smtClean="0"/>
              <a:t> 142 # 14-19- out loud</a:t>
            </a:r>
          </a:p>
          <a:p>
            <a:r>
              <a:rPr lang="en-US" dirty="0" err="1" smtClean="0"/>
              <a:t>Pg</a:t>
            </a:r>
            <a:r>
              <a:rPr lang="en-US" smtClean="0"/>
              <a:t> 142 # 48-54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491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129</TotalTime>
  <Words>112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Century Gothic</vt:lpstr>
      <vt:lpstr>Wingdings 2</vt:lpstr>
      <vt:lpstr>Austin</vt:lpstr>
      <vt:lpstr>Equation</vt:lpstr>
      <vt:lpstr>MathType 6.0 Equation</vt:lpstr>
      <vt:lpstr>Solving One-step Equations</vt:lpstr>
      <vt:lpstr>Solving for the variable</vt:lpstr>
      <vt:lpstr>Examples: Adding/Subtracting</vt:lpstr>
      <vt:lpstr>Examples: Adding/Subtracting</vt:lpstr>
      <vt:lpstr>Classwork</vt:lpstr>
      <vt:lpstr>Examples: Multiplying/Dividing</vt:lpstr>
      <vt:lpstr>Examples: Multiplying/Dividing</vt:lpstr>
      <vt:lpstr>Classwork </vt:lpstr>
      <vt:lpstr>Classwork - together</vt:lpstr>
      <vt:lpstr>Homework</vt:lpstr>
    </vt:vector>
  </TitlesOfParts>
  <Company>Central Bucks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One-step Equations</dc:title>
  <dc:creator>LAKE, JEFF</dc:creator>
  <cp:lastModifiedBy>LAKE, JEFF</cp:lastModifiedBy>
  <cp:revision>6</cp:revision>
  <dcterms:created xsi:type="dcterms:W3CDTF">2013-09-13T11:06:32Z</dcterms:created>
  <dcterms:modified xsi:type="dcterms:W3CDTF">2015-09-11T18:01:52Z</dcterms:modified>
</cp:coreProperties>
</file>